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96" r:id="rId2"/>
    <p:sldId id="281" r:id="rId3"/>
    <p:sldId id="286" r:id="rId4"/>
    <p:sldId id="314" r:id="rId5"/>
    <p:sldId id="353" r:id="rId6"/>
    <p:sldId id="313" r:id="rId7"/>
    <p:sldId id="347" r:id="rId8"/>
    <p:sldId id="346" r:id="rId9"/>
    <p:sldId id="351" r:id="rId10"/>
    <p:sldId id="350" r:id="rId11"/>
    <p:sldId id="345" r:id="rId12"/>
    <p:sldId id="370" r:id="rId13"/>
    <p:sldId id="369" r:id="rId14"/>
    <p:sldId id="316" r:id="rId15"/>
    <p:sldId id="315" r:id="rId16"/>
    <p:sldId id="324" r:id="rId17"/>
    <p:sldId id="373" r:id="rId18"/>
    <p:sldId id="367" r:id="rId19"/>
    <p:sldId id="343" r:id="rId20"/>
    <p:sldId id="368" r:id="rId21"/>
    <p:sldId id="372" r:id="rId22"/>
    <p:sldId id="374" r:id="rId23"/>
    <p:sldId id="378" r:id="rId24"/>
    <p:sldId id="371" r:id="rId25"/>
    <p:sldId id="325" r:id="rId26"/>
    <p:sldId id="326" r:id="rId27"/>
    <p:sldId id="344" r:id="rId28"/>
    <p:sldId id="337" r:id="rId29"/>
    <p:sldId id="338" r:id="rId30"/>
    <p:sldId id="375" r:id="rId31"/>
    <p:sldId id="342" r:id="rId32"/>
    <p:sldId id="379" r:id="rId33"/>
    <p:sldId id="349" r:id="rId34"/>
    <p:sldId id="339" r:id="rId35"/>
    <p:sldId id="362" r:id="rId36"/>
    <p:sldId id="340" r:id="rId37"/>
    <p:sldId id="376" r:id="rId38"/>
    <p:sldId id="380" r:id="rId39"/>
    <p:sldId id="377" r:id="rId40"/>
    <p:sldId id="336" r:id="rId41"/>
    <p:sldId id="354" r:id="rId42"/>
    <p:sldId id="361" r:id="rId43"/>
    <p:sldId id="360" r:id="rId44"/>
    <p:sldId id="358" r:id="rId45"/>
    <p:sldId id="356" r:id="rId46"/>
    <p:sldId id="355" r:id="rId47"/>
    <p:sldId id="320" r:id="rId48"/>
    <p:sldId id="365" r:id="rId49"/>
    <p:sldId id="319" r:id="rId50"/>
    <p:sldId id="366" r:id="rId51"/>
    <p:sldId id="363" r:id="rId52"/>
    <p:sldId id="364" r:id="rId53"/>
    <p:sldId id="352" r:id="rId54"/>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4"/>
    <p:restoredTop sz="94656"/>
  </p:normalViewPr>
  <p:slideViewPr>
    <p:cSldViewPr>
      <p:cViewPr varScale="1">
        <p:scale>
          <a:sx n="199" d="100"/>
          <a:sy n="199" d="100"/>
        </p:scale>
        <p:origin x="1256"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20.02.2025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22</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sz="4000"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элементарных частиц)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11</a:t>
            </a:fld>
            <a:endParaRPr lang="ru-RU" alt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a:t>
            </a:r>
            <a:r>
              <a:rPr lang="ru-RU" sz="2400" b="1" dirty="0" err="1">
                <a:solidFill>
                  <a:schemeClr val="accent2"/>
                </a:solidFill>
                <a:effectLst/>
                <a:latin typeface="Times New Roman" panose="02020603050405020304" pitchFamily="18" charset="0"/>
              </a:rPr>
              <a:t>некоторои</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err="1">
                <a:solidFill>
                  <a:srgbClr val="FF3300"/>
                </a:solidFill>
                <a:effectLst/>
                <a:latin typeface="Times New Roman" panose="02020603050405020304" pitchFamily="18" charset="0"/>
                <a:cs typeface="Times New Roman" panose="02020603050405020304" pitchFamily="18" charset="0"/>
              </a:rPr>
              <a:t>критическои</a:t>
            </a:r>
            <a:r>
              <a:rPr lang="ru-RU" sz="2400" b="1" dirty="0">
                <a:solidFill>
                  <a:schemeClr val="accent2"/>
                </a:solidFill>
                <a:effectLst/>
                <a:latin typeface="Times New Roman" panose="02020603050405020304" pitchFamily="18" charset="0"/>
                <a:cs typeface="Times New Roman" panose="02020603050405020304" pitchFamily="18" charset="0"/>
              </a:rPr>
              <a:t>̆</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меньшую частоту обращения, отстает по фазе ВЧ напряжения, попадает в более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большии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pic>
        <p:nvPicPr>
          <p:cNvPr id="14339" name="Picture 8" descr="untitle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71600"/>
            <a:ext cx="43878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B83FEE2-EFE0-D25C-8240-58A5CE9DBE9D}"/>
              </a:ext>
            </a:extLst>
          </p:cNvPr>
          <p:cNvSpPr txBox="1"/>
          <p:nvPr/>
        </p:nvSpPr>
        <p:spPr>
          <a:xfrm>
            <a:off x="4156805" y="1143000"/>
            <a:ext cx="4910995" cy="3785652"/>
          </a:xfrm>
          <a:prstGeom prst="rect">
            <a:avLst/>
          </a:prstGeom>
          <a:noFill/>
        </p:spPr>
        <p:txBody>
          <a:bodyPr wrap="square">
            <a:spAutoFit/>
          </a:bodyPr>
          <a:lstStyle/>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ведущее поле с </a:t>
            </a:r>
            <a:r>
              <a:rPr lang="ru-RU" sz="1600" b="1" dirty="0" err="1">
                <a:solidFill>
                  <a:schemeClr val="accent2"/>
                </a:solidFill>
                <a:effectLst/>
                <a:latin typeface="Times New Roman" panose="02020603050405020304" pitchFamily="18" charset="0"/>
                <a:cs typeface="Times New Roman" panose="02020603050405020304" pitchFamily="18" charset="0"/>
              </a:rPr>
              <a:t>радиальнои</a:t>
            </a:r>
            <a:r>
              <a:rPr lang="ru-RU" sz="1600" b="1" dirty="0">
                <a:solidFill>
                  <a:schemeClr val="accent2"/>
                </a:solidFill>
                <a:effectLst/>
                <a:latin typeface="Times New Roman" panose="02020603050405020304" pitchFamily="18" charset="0"/>
                <a:cs typeface="Times New Roman" panose="02020603050405020304" pitchFamily="18" charset="0"/>
              </a:rPr>
              <a:t>̆ </a:t>
            </a:r>
            <a:r>
              <a:rPr lang="ru-RU" sz="1600" b="1" dirty="0" err="1">
                <a:solidFill>
                  <a:schemeClr val="accent2"/>
                </a:solidFill>
                <a:effectLst/>
                <a:latin typeface="Times New Roman" panose="02020603050405020304" pitchFamily="18" charset="0"/>
                <a:cs typeface="Times New Roman" panose="02020603050405020304" pitchFamily="18" charset="0"/>
              </a:rPr>
              <a:t>фокусировкои</a:t>
            </a:r>
            <a:r>
              <a:rPr lang="ru-RU" sz="1600" b="1" dirty="0">
                <a:solidFill>
                  <a:schemeClr val="accent2"/>
                </a:solidFill>
                <a:effectLst/>
                <a:latin typeface="Times New Roman" panose="02020603050405020304" pitchFamily="18" charset="0"/>
                <a:cs typeface="Times New Roman" panose="02020603050405020304" pitchFamily="18" charset="0"/>
              </a:rPr>
              <a:t>̆ (как у бетатрона) растет по мере роста энергии частицы </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принцип автофазировки (Векслер</a:t>
            </a:r>
            <a:r>
              <a:rPr lang="en-US" sz="1600" b="1" dirty="0">
                <a:solidFill>
                  <a:schemeClr val="accent2"/>
                </a:solidFill>
                <a:latin typeface="Times New Roman" panose="02020603050405020304" pitchFamily="18" charset="0"/>
                <a:cs typeface="Times New Roman" panose="02020603050405020304" pitchFamily="18" charset="0"/>
              </a:rPr>
              <a:t>, </a:t>
            </a:r>
            <a:r>
              <a:rPr lang="ru-RU" sz="1600" b="1" dirty="0">
                <a:solidFill>
                  <a:schemeClr val="accent2"/>
                </a:solidFill>
                <a:effectLst/>
                <a:latin typeface="Times New Roman" panose="02020603050405020304" pitchFamily="18" charset="0"/>
                <a:cs typeface="Times New Roman" panose="02020603050405020304" pitchFamily="18" charset="0"/>
              </a:rPr>
              <a:t>СССР, 1944)</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sz="1600" b="1" kern="0" dirty="0">
                <a:solidFill>
                  <a:schemeClr val="accent2"/>
                </a:solidFill>
                <a:latin typeface="Times New Roman" panose="02020603050405020304" pitchFamily="18" charset="0"/>
                <a:cs typeface="Times New Roman" panose="02020603050405020304" pitchFamily="18" charset="0"/>
              </a:rPr>
              <a:t>и</a:t>
            </a:r>
            <a:r>
              <a:rPr lang="ru-RU" sz="1600"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sz="1600"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sz="1600" b="1" kern="0" dirty="0">
                <a:solidFill>
                  <a:schemeClr val="accent2"/>
                </a:solidFill>
                <a:latin typeface="Times New Roman" panose="02020603050405020304" pitchFamily="18" charset="0"/>
                <a:cs typeface="Times New Roman" panose="02020603050405020304" pitchFamily="18" charset="0"/>
              </a:rPr>
              <a:t>&gt;</a:t>
            </a:r>
            <a:r>
              <a:rPr lang="ru-RU" sz="1600"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sz="1600"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6"/>
          <a:stretch/>
        </p:blipFill>
        <p:spPr bwMode="auto">
          <a:xfrm>
            <a:off x="5300231" y="4682430"/>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228600" y="4343400"/>
            <a:ext cx="8763000" cy="2590800"/>
          </a:xfrm>
        </p:spPr>
        <p:txBody>
          <a:bodyPr/>
          <a:lstStyle/>
          <a:p>
            <a:pPr>
              <a:buClr>
                <a:srgbClr val="FF3300"/>
              </a:buClr>
              <a:buFont typeface="Wingdings" panose="05000000000000000000" pitchFamily="2" charset="2"/>
              <a:buChar char="Ø"/>
            </a:pPr>
            <a:r>
              <a:rPr lang="ru-RU" altLang="ru-RU" sz="18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800" b="1" dirty="0">
                <a:solidFill>
                  <a:srgbClr val="FF0000"/>
                </a:solidFill>
                <a:latin typeface="Times New Roman" panose="02020603050405020304" pitchFamily="18" charset="0"/>
              </a:rPr>
              <a:t>сильнофокусирующими синхрофазотронами</a:t>
            </a:r>
            <a:endParaRPr lang="ru-RU" altLang="ru-RU" sz="18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Средний диаметр магнита – 60 м. Вес – 36000 т</a:t>
            </a:r>
            <a:r>
              <a:rPr lang="en-US" altLang="ru-RU" sz="1800" b="1"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Время цикла ускорения – 3,3 сек</a:t>
            </a:r>
            <a:endParaRPr lang="ru-RU" altLang="ru-RU" sz="18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08414"/>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08414"/>
            <a:ext cx="3083074" cy="1644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514600"/>
            <a:ext cx="847588" cy="562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21E45C-93CB-6795-51BC-62EC7D7C9FA6}"/>
              </a:ext>
            </a:extLst>
          </p:cNvPr>
          <p:cNvSpPr txBox="1"/>
          <p:nvPr/>
        </p:nvSpPr>
        <p:spPr>
          <a:xfrm>
            <a:off x="5407702" y="3286567"/>
            <a:ext cx="3083074" cy="923330"/>
          </a:xfrm>
          <a:prstGeom prst="rect">
            <a:avLst/>
          </a:prstGeom>
          <a:noFill/>
        </p:spPr>
        <p:txBody>
          <a:bodyPr wrap="square">
            <a:spAutoFit/>
          </a:bodyPr>
          <a:lstStyle/>
          <a:p>
            <a:pPr algn="ctr"/>
            <a:r>
              <a:rPr lang="ru-RU" b="1" dirty="0">
                <a:solidFill>
                  <a:srgbClr val="202122"/>
                </a:solidFill>
                <a:latin typeface="Times New Roman" panose="02020603050405020304" pitchFamily="18" charset="0"/>
                <a:cs typeface="Times New Roman" panose="02020603050405020304" pitchFamily="18" charset="0"/>
              </a:rPr>
              <a:t>Аналогичен п</a:t>
            </a:r>
            <a:r>
              <a:rPr lang="ru-RU" b="1" i="0" u="none" strike="noStrike" dirty="0">
                <a:solidFill>
                  <a:srgbClr val="202122"/>
                </a:solidFill>
                <a:effectLst/>
                <a:latin typeface="Times New Roman" panose="02020603050405020304" pitchFamily="18" charset="0"/>
                <a:cs typeface="Times New Roman" panose="02020603050405020304" pitchFamily="18" charset="0"/>
              </a:rPr>
              <a:t>ротонному синхротрону со слабой фокусировкой</a:t>
            </a:r>
            <a:endParaRPr lang="en-RU"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15</a:t>
            </a:fld>
            <a:endParaRPr lang="ru-RU"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260" y="2096648"/>
            <a:ext cx="6687727" cy="430415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801236"/>
            <a:ext cx="2456273" cy="2633835"/>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228600" y="1066800"/>
            <a:ext cx="8763000" cy="1107996"/>
          </a:xfrm>
          <a:prstGeom prst="rect">
            <a:avLst/>
          </a:prstGeom>
          <a:noFill/>
        </p:spPr>
        <p:txBody>
          <a:bodyPr wrap="square">
            <a:spAutoFit/>
          </a:bodyPr>
          <a:lstStyle/>
          <a:p>
            <a:pPr algn="ctr"/>
            <a:r>
              <a:rPr lang="ru-RU" sz="2200" b="1" dirty="0">
                <a:solidFill>
                  <a:schemeClr val="accent2"/>
                </a:solidFill>
                <a:effectLst/>
                <a:latin typeface="Times New Roman" panose="02020603050405020304" pitchFamily="18" charset="0"/>
              </a:rPr>
              <a:t>Изобретение принципа </a:t>
            </a:r>
            <a:r>
              <a:rPr lang="ru-RU" sz="2200" b="1" dirty="0" err="1">
                <a:solidFill>
                  <a:schemeClr val="accent2"/>
                </a:solidFill>
                <a:effectLst/>
                <a:latin typeface="Times New Roman" panose="02020603050405020304" pitchFamily="18" charset="0"/>
              </a:rPr>
              <a:t>сильнои</a:t>
            </a:r>
            <a:r>
              <a:rPr lang="ru-RU" sz="2200" b="1" dirty="0">
                <a:solidFill>
                  <a:schemeClr val="accent2"/>
                </a:solidFill>
                <a:effectLst/>
                <a:latin typeface="Times New Roman" panose="02020603050405020304" pitchFamily="18" charset="0"/>
              </a:rPr>
              <a:t>̆ фокусировки, </a:t>
            </a:r>
            <a:endParaRPr lang="en-US" sz="2200" b="1" dirty="0">
              <a:solidFill>
                <a:schemeClr val="accent2"/>
              </a:solidFill>
              <a:effectLst/>
              <a:latin typeface="Times New Roman" panose="02020603050405020304" pitchFamily="18" charset="0"/>
            </a:endParaRPr>
          </a:p>
          <a:p>
            <a:pPr algn="ctr"/>
            <a:r>
              <a:rPr lang="ru-RU" sz="2200" b="1" dirty="0" err="1">
                <a:solidFill>
                  <a:schemeClr val="accent2"/>
                </a:solidFill>
                <a:effectLst/>
                <a:latin typeface="Times New Roman" panose="02020603050405020304" pitchFamily="18" charset="0"/>
              </a:rPr>
              <a:t>Кристофилос</a:t>
            </a:r>
            <a:r>
              <a:rPr lang="ru-RU" sz="2200" b="1" dirty="0">
                <a:solidFill>
                  <a:schemeClr val="accent2"/>
                </a:solidFill>
                <a:effectLst/>
                <a:latin typeface="Times New Roman" panose="02020603050405020304" pitchFamily="18" charset="0"/>
              </a:rPr>
              <a:t> (1950,</a:t>
            </a:r>
            <a:r>
              <a:rPr lang="en-US" sz="2200" b="1" dirty="0">
                <a:solidFill>
                  <a:schemeClr val="accent2"/>
                </a:solidFill>
                <a:effectLst/>
                <a:latin typeface="Times New Roman" panose="02020603050405020304" pitchFamily="18" charset="0"/>
              </a:rPr>
              <a:t> </a:t>
            </a:r>
            <a:r>
              <a:rPr lang="ru-RU" sz="2200" b="1" dirty="0" err="1">
                <a:solidFill>
                  <a:schemeClr val="accent2"/>
                </a:solidFill>
                <a:effectLst/>
                <a:latin typeface="Times New Roman" panose="02020603050405020304" pitchFamily="18" charset="0"/>
              </a:rPr>
              <a:t>неопубликовано</a:t>
            </a:r>
            <a:r>
              <a:rPr lang="ru-RU" sz="2200" b="1" dirty="0">
                <a:solidFill>
                  <a:schemeClr val="accent2"/>
                </a:solidFill>
                <a:effectLst/>
                <a:latin typeface="Times New Roman" panose="02020603050405020304" pitchFamily="18" charset="0"/>
              </a:rPr>
              <a:t>) и независимо Курант, Ливингстон и </a:t>
            </a:r>
            <a:r>
              <a:rPr lang="ru-RU" sz="2200" b="1" dirty="0" err="1">
                <a:solidFill>
                  <a:schemeClr val="accent2"/>
                </a:solidFill>
                <a:effectLst/>
                <a:latin typeface="Times New Roman" panose="02020603050405020304" pitchFamily="18" charset="0"/>
              </a:rPr>
              <a:t>Снайдерс</a:t>
            </a:r>
            <a:r>
              <a:rPr lang="ru-RU" sz="2200" b="1" dirty="0">
                <a:solidFill>
                  <a:schemeClr val="accent2"/>
                </a:solidFill>
                <a:effectLst/>
                <a:latin typeface="Times New Roman" panose="02020603050405020304" pitchFamily="18" charset="0"/>
              </a:rPr>
              <a:t> (США, 1952)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extLst>
      <p:ext uri="{BB962C8B-B14F-4D97-AF65-F5344CB8AC3E}">
        <p14:creationId xmlns:p14="http://schemas.microsoft.com/office/powerpoint/2010/main" val="2251748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
          <a:stretch/>
        </p:blipFill>
        <p:spPr bwMode="auto">
          <a:xfrm>
            <a:off x="5219701" y="4661013"/>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07" y="4195838"/>
            <a:ext cx="2476500" cy="2641600"/>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4">
            <a:extLst>
              <a:ext uri="{28A0092B-C50C-407E-A947-70E740481C1C}">
                <a14:useLocalDpi xmlns:a14="http://schemas.microsoft.com/office/drawing/2010/main" val="0"/>
              </a:ext>
            </a:extLst>
          </a:blip>
          <a:srcRect t="2963"/>
          <a:stretch/>
        </p:blipFill>
        <p:spPr>
          <a:xfrm>
            <a:off x="3172911" y="1213121"/>
            <a:ext cx="5971089" cy="2875782"/>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5">
            <a:extLst>
              <a:ext uri="{28A0092B-C50C-407E-A947-70E740481C1C}">
                <a14:useLocalDpi xmlns:a14="http://schemas.microsoft.com/office/drawing/2010/main" val="0"/>
              </a:ext>
            </a:extLst>
          </a:blip>
          <a:srcRect l="5708"/>
          <a:stretch/>
        </p:blipFill>
        <p:spPr>
          <a:xfrm>
            <a:off x="2732859" y="4280793"/>
            <a:ext cx="2524941" cy="2272407"/>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62" r="18366"/>
          <a:stretch/>
        </p:blipFill>
        <p:spPr bwMode="auto">
          <a:xfrm>
            <a:off x="137532" y="1562888"/>
            <a:ext cx="3020511" cy="222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5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79" y="1600200"/>
            <a:ext cx="7634563" cy="521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26</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27</a:t>
            </a:fld>
            <a:endParaRPr lang="ru-RU" altLang="ru-R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00000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33</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69" r="4474"/>
          <a:stretch/>
        </p:blipFill>
        <p:spPr bwMode="auto">
          <a:xfrm>
            <a:off x="1274763" y="2133421"/>
            <a:ext cx="6623692" cy="4504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30" y="780871"/>
            <a:ext cx="8593137" cy="1200329"/>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p:txBody>
          <a:bodyPr/>
          <a:lstStyle/>
          <a:p>
            <a:pPr>
              <a:defRPr/>
            </a:pPr>
            <a:fld id="{D7CB4128-4830-4FC5-B4CF-1286CE3A61F3}"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35</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228599" y="4922837"/>
            <a:ext cx="8759825" cy="1935163"/>
          </a:xfrm>
        </p:spPr>
        <p:txBody>
          <a:bodyPr/>
          <a:lstStyle/>
          <a:p>
            <a:pPr>
              <a:lnSpc>
                <a:spcPct val="90000"/>
              </a:lnSpc>
            </a:pPr>
            <a:r>
              <a:rPr lang="ru-RU" altLang="ru-RU" sz="1200" b="1" dirty="0">
                <a:latin typeface="Times New Roman" panose="02020603050405020304" pitchFamily="18" charset="0"/>
              </a:rPr>
              <a:t>1 - корпус магнита; 2 - вакуумная камера; 3 - </a:t>
            </a:r>
            <a:r>
              <a:rPr lang="ru-RU" altLang="ru-RU" sz="1200" b="1" dirty="0" err="1">
                <a:latin typeface="Times New Roman" panose="02020603050405020304" pitchFamily="18" charset="0"/>
              </a:rPr>
              <a:t>дуант</a:t>
            </a:r>
            <a:r>
              <a:rPr lang="ru-RU" altLang="ru-RU" sz="1200" b="1" dirty="0">
                <a:latin typeface="Times New Roman" panose="02020603050405020304" pitchFamily="18" charset="0"/>
              </a:rPr>
              <a:t>; 4 - выводной канал; 5 - Си-электрод для растяжки пучка (увеличение длительности импульса);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dirty="0" err="1">
                <a:latin typeface="Times New Roman" panose="02020603050405020304" pitchFamily="18" charset="0"/>
              </a:rPr>
              <a:t>шиммы</a:t>
            </a:r>
            <a:r>
              <a:rPr lang="ru-RU" altLang="ru-RU" sz="1200" b="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40</a:t>
            </a:fld>
            <a:endParaRPr lang="ru-RU" altLang="ru-RU"/>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002060"/>
                </a:solidFill>
                <a:latin typeface="Times New Roman" panose="02020603050405020304" pitchFamily="18" charset="0"/>
                <a:cs typeface="Times New Roman" panose="02020603050405020304" pitchFamily="18" charset="0"/>
              </a:rPr>
              <a:t>–</a:t>
            </a:r>
            <a:r>
              <a:rPr lang="en-RU" sz="2200" b="1" dirty="0">
                <a:solidFill>
                  <a:srgbClr val="002060"/>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i="1" dirty="0">
                <a:solidFill>
                  <a:srgbClr val="002060"/>
                </a:solidFill>
                <a:latin typeface="Times New Roman" panose="02020603050405020304" pitchFamily="18" charset="0"/>
                <a:cs typeface="Times New Roman" panose="02020603050405020304" pitchFamily="18" charset="0"/>
              </a:rPr>
              <a:t>B-мезонов</a:t>
            </a:r>
            <a:r>
              <a:rPr lang="en-RU" sz="2200" b="1" dirty="0">
                <a:solidFill>
                  <a:srgbClr val="002060"/>
                </a:solidFill>
                <a:latin typeface="Times New Roman" panose="02020603050405020304" pitchFamily="18" charset="0"/>
                <a:cs typeface="Times New Roman" panose="02020603050405020304" pitchFamily="18" charset="0"/>
              </a:rPr>
              <a:t>.</a:t>
            </a:r>
            <a:endParaRPr lang="ru-RU" sz="22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chemeClr val="accent2"/>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Исследования «кварк-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 (ранняя Вселенная), её свойств и превращений в известные частицы</a:t>
            </a:r>
            <a:r>
              <a:rPr lang="en-US" b="1" dirty="0">
                <a:solidFill>
                  <a:srgbClr val="7030A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7030A0"/>
                </a:solidFill>
                <a:latin typeface="Times New Roman" panose="02020603050405020304" pitchFamily="18" charset="0"/>
                <a:cs typeface="Times New Roman" panose="02020603050405020304" pitchFamily="18" charset="0"/>
              </a:rPr>
              <a:t>глюоны</a:t>
            </a:r>
            <a:r>
              <a:rPr lang="ru-RU" b="1" dirty="0">
                <a:solidFill>
                  <a:srgbClr val="7030A0"/>
                </a:solidFill>
                <a:latin typeface="Times New Roman" panose="02020603050405020304" pitchFamily="18" charset="0"/>
                <a:cs typeface="Times New Roman" panose="02020603050405020304" pitchFamily="18" charset="0"/>
              </a:rPr>
              <a:t> влияют на спин протона.</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46</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47</a:t>
            </a:fld>
            <a:endParaRPr lang="ru-RU" altLang="ru-RU"/>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W± и Z бозонов.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49</a:t>
            </a:fld>
            <a:endParaRPr lang="ru-RU" alt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pic>
        <p:nvPicPr>
          <p:cNvPr id="5" name="Picture 4">
            <a:extLst>
              <a:ext uri="{FF2B5EF4-FFF2-40B4-BE49-F238E27FC236}">
                <a16:creationId xmlns:a16="http://schemas.microsoft.com/office/drawing/2014/main" id="{EB06C969-BDB7-B32F-7454-F64354A00F2D}"/>
              </a:ext>
            </a:extLst>
          </p:cNvPr>
          <p:cNvPicPr>
            <a:picLocks noChangeAspect="1"/>
          </p:cNvPicPr>
          <p:nvPr/>
        </p:nvPicPr>
        <p:blipFill rotWithShape="1">
          <a:blip r:embed="rId2">
            <a:extLst>
              <a:ext uri="{28A0092B-C50C-407E-A947-70E740481C1C}">
                <a14:useLocalDpi xmlns:a14="http://schemas.microsoft.com/office/drawing/2010/main" val="0"/>
              </a:ext>
            </a:extLst>
          </a:blip>
          <a:srcRect t="5321"/>
          <a:stretch/>
        </p:blipFill>
        <p:spPr>
          <a:xfrm>
            <a:off x="848541" y="1177745"/>
            <a:ext cx="7446917" cy="5664005"/>
          </a:xfrm>
          <a:prstGeom prst="rect">
            <a:avLst/>
          </a:prstGeom>
        </p:spPr>
      </p:pic>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extLst>
      <p:ext uri="{BB962C8B-B14F-4D97-AF65-F5344CB8AC3E}">
        <p14:creationId xmlns:p14="http://schemas.microsoft.com/office/powerpoint/2010/main" val="3521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Бозон Хиггса (H)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FCC-ee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261863"/>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FCC-hh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физических явлений за рамками Стандартной модели.</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cs typeface="Times New Roman" panose="02020603050405020304" pitchFamily="18" charset="0"/>
              </a:rPr>
              <a:t>), 1974</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6590</TotalTime>
  <Words>3857</Words>
  <Application>Microsoft Macintosh PowerPoint</Application>
  <PresentationFormat>On-screen Show (4:3)</PresentationFormat>
  <Paragraphs>393</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Symbol</vt:lpstr>
      <vt:lpstr>Times New Roman</vt:lpstr>
      <vt:lpstr>Wingdings</vt:lpstr>
      <vt:lpstr>Оформление по умолчанию</vt:lpstr>
      <vt:lpstr>Ускорители (физика элементарных частиц)</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PSI (Switzerland), 1974</vt:lpstr>
      <vt:lpstr>Кольцевой циклотрон PSI (Switzerland)</vt:lpstr>
      <vt:lpstr>Сверхпроводящий кольцевой циклотрон SRC для Фабрики радиоактивных ядер RIKEN (Япония)</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420</cp:revision>
  <dcterms:created xsi:type="dcterms:W3CDTF">2007-09-05T15:00:29Z</dcterms:created>
  <dcterms:modified xsi:type="dcterms:W3CDTF">2025-02-20T14:05:02Z</dcterms:modified>
</cp:coreProperties>
</file>